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21"/>
  </p:notesMasterIdLst>
  <p:sldIdLst>
    <p:sldId id="425" r:id="rId2"/>
    <p:sldId id="426" r:id="rId3"/>
    <p:sldId id="429" r:id="rId4"/>
    <p:sldId id="433" r:id="rId5"/>
    <p:sldId id="434" r:id="rId6"/>
    <p:sldId id="439" r:id="rId7"/>
    <p:sldId id="444" r:id="rId8"/>
    <p:sldId id="427" r:id="rId9"/>
    <p:sldId id="428" r:id="rId10"/>
    <p:sldId id="430" r:id="rId11"/>
    <p:sldId id="431" r:id="rId12"/>
    <p:sldId id="435" r:id="rId13"/>
    <p:sldId id="436" r:id="rId14"/>
    <p:sldId id="437" r:id="rId15"/>
    <p:sldId id="438" r:id="rId16"/>
    <p:sldId id="440" r:id="rId17"/>
    <p:sldId id="441" r:id="rId18"/>
    <p:sldId id="442" r:id="rId19"/>
    <p:sldId id="443" r:id="rId20"/>
  </p:sldIdLst>
  <p:sldSz cx="9144000" cy="6858000" type="screen4x3"/>
  <p:notesSz cx="6858000" cy="9144000"/>
  <p:embeddedFontLst>
    <p:embeddedFont>
      <p:font typeface="나눔고딕 ExtraBold" panose="020B0600000101010101" charset="-127"/>
      <p:bold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나눔명조" panose="020B0600000101010101" charset="-127"/>
      <p:regular r:id="rId27"/>
      <p:bold r:id="rId28"/>
    </p:embeddedFont>
    <p:embeddedFont>
      <p:font typeface="나눔고딕" panose="020B0600000101010101" charset="-127"/>
      <p:regular r:id="rId29"/>
      <p:bold r:id="rId30"/>
    </p:embeddedFon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210" userDrawn="1">
          <p15:clr>
            <a:srgbClr val="A4A3A4"/>
          </p15:clr>
        </p15:guide>
        <p15:guide id="4" orient="horz" pos="550" userDrawn="1">
          <p15:clr>
            <a:srgbClr val="A4A3A4"/>
          </p15:clr>
        </p15:guide>
        <p15:guide id="5" pos="4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50705E"/>
    <a:srgbClr val="5D997C"/>
    <a:srgbClr val="6574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98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389" y="62"/>
      </p:cViewPr>
      <p:guideLst>
        <p:guide orient="horz" pos="2160"/>
        <p:guide pos="2880"/>
        <p:guide orient="horz" pos="210"/>
        <p:guide orient="horz" pos="550"/>
        <p:guide pos="45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74749A-4B7C-42FE-8A86-5F129B23FD27}" type="datetimeFigureOut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E3C4C4-ECCF-45C3-88B9-BCB3EC222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219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1963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177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6041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9738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147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124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240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5193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7757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307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077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4905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8138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431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427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92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05265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209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3673A-E2EB-40BC-819A-8D262F136CBE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367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A8FB-A693-41E8-8357-62AB61B82B3C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880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A7AB0-38E2-4597-9B80-F3966BCE893F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183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930729"/>
            <a:ext cx="7886700" cy="5425622"/>
          </a:xfrm>
        </p:spPr>
        <p:txBody>
          <a:bodyPr>
            <a:normAutofit/>
          </a:bodyPr>
          <a:lstStyle>
            <a:lvl1pPr marL="228600" indent="-228600">
              <a:buFont typeface="Wingdings" panose="05000000000000000000" pitchFamily="2" charset="2"/>
              <a:buChar char="§"/>
              <a:defRPr sz="1600" spc="-60" baseline="0"/>
            </a:lvl1pPr>
            <a:lvl2pPr marL="685800" indent="-228600">
              <a:buFont typeface="Arial" panose="020B0604020202020204" pitchFamily="34" charset="0"/>
              <a:buChar char="•"/>
              <a:defRPr sz="1600" spc="-60" baseline="0"/>
            </a:lvl2pPr>
            <a:lvl3pPr marL="1143000" indent="-228600">
              <a:buFont typeface="나눔명조" panose="02020603020101020101" pitchFamily="18" charset="-127"/>
              <a:buChar char="–"/>
              <a:defRPr sz="1600" spc="-60" baseline="0"/>
            </a:lvl3pPr>
            <a:lvl4pPr marL="1600200" indent="-228600">
              <a:buFont typeface="나눔명조" panose="02020603020101020101" pitchFamily="18" charset="-127"/>
              <a:buChar char="–"/>
              <a:defRPr sz="1600" spc="-60" baseline="0"/>
            </a:lvl4pPr>
            <a:lvl5pPr marL="2057400" indent="-228600">
              <a:buFont typeface="나눔명조" panose="02020603020101020101" pitchFamily="18" charset="-127"/>
              <a:buChar char="–"/>
              <a:defRPr sz="1600" spc="-60" baseline="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04A02-93C9-40C3-B942-BC7B690A6F91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3250" y="6492875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fld id="{44CD35DA-7DA3-4004-95B7-1DAC72F1C7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7173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859BA-021E-47F7-8CB2-0C94F96EE36C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068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16BEE-98B5-4469-9220-9F340EFD2D91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98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606D-45FE-4509-B610-88C4980A74E4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35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0E7D-4A14-415F-9761-3E0AADF0FCCD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746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C0B97-D857-4C95-A2D8-9646D44D8ACD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312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2FE23-0F75-4ED3-9C24-00B9D9CAFDA9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315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09071-8E37-486E-A4A6-17B345ECC0F2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24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5A132-9F9C-44CD-8A71-576833650BC2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584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9156700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23686" y="3054282"/>
            <a:ext cx="63545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반복문</a:t>
            </a:r>
            <a:r>
              <a:rPr lang="ko-KR" altLang="en-US" sz="2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복습하기</a:t>
            </a:r>
            <a:endParaRPr lang="ko-KR" altLang="en-US" sz="36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62"/>
          <a:stretch/>
        </p:blipFill>
        <p:spPr>
          <a:xfrm>
            <a:off x="4166486" y="2161303"/>
            <a:ext cx="823727" cy="70212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8" t="86429" r="49815" b="4524"/>
          <a:stretch/>
        </p:blipFill>
        <p:spPr>
          <a:xfrm rot="5400000">
            <a:off x="-663653" y="5860399"/>
            <a:ext cx="1638455" cy="33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25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2] while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434867"/>
            <a:ext cx="7759700" cy="441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10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2] while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30403"/>
            <a:ext cx="7759700" cy="1654964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89514" y="2994406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0093609-40E6-4061-96DA-1112A65A8E00}"/>
              </a:ext>
            </a:extLst>
          </p:cNvPr>
          <p:cNvSpPr/>
          <p:nvPr/>
        </p:nvSpPr>
        <p:spPr>
          <a:xfrm>
            <a:off x="1362807" y="2903446"/>
            <a:ext cx="4572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step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0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_sum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0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while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_sum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&lt;=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1000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step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+=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1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_sum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+=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step</a:t>
            </a:r>
          </a:p>
          <a:p>
            <a:b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(step)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b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</a:br>
            <a:endParaRPr lang="en-US" altLang="ko-KR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2320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3] list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538579"/>
            <a:ext cx="7759700" cy="267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950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3] list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87613"/>
            <a:ext cx="7759700" cy="143576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89514" y="2994406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6B3A16C-166A-4623-814F-896A423E2D55}"/>
              </a:ext>
            </a:extLst>
          </p:cNvPr>
          <p:cNvSpPr/>
          <p:nvPr/>
        </p:nvSpPr>
        <p:spPr>
          <a:xfrm>
            <a:off x="835270" y="3427046"/>
            <a:ext cx="77597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word_list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scramble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kindly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do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learn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]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count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0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for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i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in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word_list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word_list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count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]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un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+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word_list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count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]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i="1" dirty="0">
                <a:solidFill>
                  <a:srgbClr val="5C6370"/>
                </a:solidFill>
                <a:latin typeface="Consolas" panose="020B0609020204030204" pitchFamily="49" charset="0"/>
              </a:rPr>
              <a:t># print(</a:t>
            </a:r>
            <a:r>
              <a:rPr lang="en-US" altLang="ko-KR" i="1" dirty="0" err="1">
                <a:solidFill>
                  <a:srgbClr val="5C6370"/>
                </a:solidFill>
                <a:latin typeface="Consolas" panose="020B0609020204030204" pitchFamily="49" charset="0"/>
              </a:rPr>
              <a:t>i</a:t>
            </a:r>
            <a:r>
              <a:rPr lang="en-US" altLang="ko-KR" i="1" dirty="0">
                <a:solidFill>
                  <a:srgbClr val="5C6370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count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+=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1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AAB1C0"/>
                </a:solidFill>
                <a:latin typeface="Consolas" panose="020B0609020204030204" pitchFamily="49" charset="0"/>
              </a:rPr>
              <a:t>word_list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7474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문자열을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506107"/>
            <a:ext cx="7759700" cy="427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61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문자열을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87613"/>
            <a:ext cx="7759700" cy="1737164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532646" y="3362276"/>
            <a:ext cx="4572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</a:p>
          <a:p>
            <a:pPr lvl="1"/>
            <a:endParaRPr lang="en-US" altLang="ko-KR" sz="1100" dirty="0">
              <a:solidFill>
                <a:srgbClr val="FF000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5E45D61-DA16-4BC0-A76D-CE0244F906FD}"/>
              </a:ext>
            </a:extLst>
          </p:cNvPr>
          <p:cNvSpPr/>
          <p:nvPr/>
        </p:nvSpPr>
        <p:spPr>
          <a:xfrm>
            <a:off x="1450730" y="3362276"/>
            <a:ext cx="716062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order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1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alpabet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 err="1">
                <a:solidFill>
                  <a:srgbClr val="89CA78"/>
                </a:solidFill>
                <a:latin typeface="Consolas" panose="020B0609020204030204" pitchFamily="49" charset="0"/>
              </a:rPr>
              <a:t>abcde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for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alpabet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in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 err="1">
                <a:solidFill>
                  <a:srgbClr val="89CA78"/>
                </a:solidFill>
                <a:latin typeface="Consolas" panose="020B0609020204030204" pitchFamily="49" charset="0"/>
              </a:rPr>
              <a:t>abcde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98C379"/>
                </a:solidFill>
                <a:latin typeface="Consolas" panose="020B0609020204030204" pitchFamily="49" charset="0"/>
              </a:rPr>
              <a:t>%d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 </a:t>
            </a:r>
            <a:r>
              <a:rPr lang="ko-KR" altLang="en-US" dirty="0">
                <a:solidFill>
                  <a:srgbClr val="89CA78"/>
                </a:solidFill>
                <a:latin typeface="Consolas" panose="020B0609020204030204" pitchFamily="49" charset="0"/>
              </a:rPr>
              <a:t>번째 </a:t>
            </a:r>
            <a:r>
              <a:rPr lang="ko-KR" altLang="en-US" dirty="0" err="1">
                <a:solidFill>
                  <a:srgbClr val="89CA78"/>
                </a:solidFill>
                <a:latin typeface="Consolas" panose="020B0609020204030204" pitchFamily="49" charset="0"/>
              </a:rPr>
              <a:t>알파뱃은</a:t>
            </a:r>
            <a:r>
              <a:rPr lang="ko-KR" altLang="en-US" dirty="0">
                <a:solidFill>
                  <a:srgbClr val="89CA78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ko-KR" altLang="en-US" dirty="0">
                <a:solidFill>
                  <a:srgbClr val="AAB1C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%</a:t>
            </a:r>
            <a:r>
              <a:rPr lang="ko-KR" altLang="en-US" dirty="0">
                <a:solidFill>
                  <a:srgbClr val="AAB1C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order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+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AAB1C0"/>
                </a:solidFill>
                <a:latin typeface="Consolas" panose="020B0609020204030204" pitchFamily="49" charset="0"/>
              </a:rPr>
              <a:t>alpabet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order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+=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1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b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</a:br>
            <a:endParaRPr lang="en-US" altLang="ko-KR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0935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값을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82807"/>
            <a:ext cx="7759700" cy="4521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267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값을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87613"/>
            <a:ext cx="7759700" cy="213172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524019" y="3704926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26CD890-E533-4B9D-88B3-704DDFF7357D}"/>
              </a:ext>
            </a:extLst>
          </p:cNvPr>
          <p:cNvSpPr/>
          <p:nvPr/>
        </p:nvSpPr>
        <p:spPr>
          <a:xfrm>
            <a:off x="1415561" y="3704926"/>
            <a:ext cx="655906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n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2BBAC5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input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enter the number :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))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fact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1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for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i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in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range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1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, n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+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1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)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fact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+=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i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98C379"/>
                </a:solidFill>
                <a:latin typeface="Consolas" panose="020B0609020204030204" pitchFamily="49" charset="0"/>
              </a:rPr>
              <a:t>%d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 != </a:t>
            </a:r>
            <a:r>
              <a:rPr lang="en-US" altLang="ko-KR" dirty="0">
                <a:solidFill>
                  <a:srgbClr val="98C379"/>
                </a:solidFill>
                <a:latin typeface="Consolas" panose="020B0609020204030204" pitchFamily="49" charset="0"/>
              </a:rPr>
              <a:t>%d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%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 (n, fact))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b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</a:br>
            <a:endParaRPr lang="en-US" altLang="ko-KR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4542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조건문과 반복문의 혼용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401718"/>
            <a:ext cx="7759700" cy="472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498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조건문과 반복문의 혼용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98500" y="885277"/>
            <a:ext cx="7759700" cy="3682569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698500" y="4634033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4E32AB0-49A8-4CCF-B680-D46C363110B9}"/>
              </a:ext>
            </a:extLst>
          </p:cNvPr>
          <p:cNvSpPr/>
          <p:nvPr/>
        </p:nvSpPr>
        <p:spPr>
          <a:xfrm>
            <a:off x="1519604" y="4494643"/>
            <a:ext cx="749104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mixlist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[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apple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5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banana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grape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3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8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6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melon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]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b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</a:br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for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element </a:t>
            </a:r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in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mixlist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if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type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(element)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==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2BBAC5"/>
                </a:solidFill>
                <a:latin typeface="Consolas" panose="020B0609020204030204" pitchFamily="49" charset="0"/>
              </a:rPr>
              <a:t>str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(element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+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 type is string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)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else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2BBAC5"/>
                </a:solidFill>
                <a:latin typeface="Consolas" panose="020B0609020204030204" pitchFamily="49" charset="0"/>
              </a:rPr>
              <a:t>str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(element)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+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 type is integer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)</a:t>
            </a:r>
            <a:endParaRPr lang="en-US" altLang="ko-KR" b="0" dirty="0">
              <a:solidFill>
                <a:srgbClr val="BBBBBB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621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1]</a:t>
            </a: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다음의 프로그램의 실행 결과를 예측하여 보자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(a)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(b)</a:t>
            </a: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br>
              <a:rPr lang="en-US" altLang="ko-KR" dirty="0"/>
            </a:br>
            <a:r>
              <a:rPr lang="en-US" altLang="ko-KR" dirty="0"/>
              <a:t>(c)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534" y="2095477"/>
            <a:ext cx="3999323" cy="37310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83581" y="2668352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(a) 10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005772" y="2668352"/>
            <a:ext cx="4909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rgbClr val="FF0000"/>
                </a:solidFill>
              </a:rPr>
              <a:t>(b)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1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4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9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003894" y="2668352"/>
            <a:ext cx="57579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rgbClr val="FF0000"/>
                </a:solidFill>
              </a:rPr>
              <a:t>(c)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Ha!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Ha!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Ha!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Ha!</a:t>
            </a:r>
          </a:p>
          <a:p>
            <a:pPr algn="r"/>
            <a:r>
              <a:rPr lang="en-US" altLang="ko-KR" dirty="0">
                <a:solidFill>
                  <a:srgbClr val="FF0000"/>
                </a:solidFill>
              </a:rPr>
              <a:t>Ha!</a:t>
            </a:r>
          </a:p>
        </p:txBody>
      </p:sp>
    </p:spTree>
    <p:extLst>
      <p:ext uri="{BB962C8B-B14F-4D97-AF65-F5344CB8AC3E}">
        <p14:creationId xmlns:p14="http://schemas.microsoft.com/office/powerpoint/2010/main" val="1931782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2]</a:t>
            </a: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다음의 프로그램의 실행 결과를 예측하여 보자</a:t>
            </a:r>
            <a:r>
              <a:rPr lang="en-US" altLang="ko-KR" dirty="0"/>
              <a:t>.</a:t>
            </a:r>
            <a:br>
              <a:rPr lang="en-US" altLang="ko-KR" dirty="0"/>
            </a:b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1137761" y="1709430"/>
            <a:ext cx="6868478" cy="2885589"/>
          </a:xfrm>
          <a:prstGeom prst="rect">
            <a:avLst/>
          </a:prstGeom>
          <a:ln w="3175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600" kern="1200" spc="-6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6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n = 5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step = 0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sum = 2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while (step &lt;= n) :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      sum += step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sz="1100" b="1" dirty="0">
                <a:solidFill>
                  <a:srgbClr val="77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/>
              <a:t>step += 1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print(sum)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3889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3]</a:t>
            </a: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755650" y="1517650"/>
            <a:ext cx="7759700" cy="4267200"/>
          </a:xfrm>
        </p:spPr>
        <p:txBody>
          <a:bodyPr/>
          <a:lstStyle/>
          <a:p>
            <a:r>
              <a:rPr lang="ko-KR" altLang="en-US" dirty="0"/>
              <a:t>괄호 안에 들어갈 내용을 넣어보자</a:t>
            </a:r>
          </a:p>
          <a:p>
            <a:pPr marL="0" indent="0">
              <a:buNone/>
            </a:pPr>
            <a:r>
              <a:rPr lang="en-US" altLang="ko-KR" dirty="0"/>
              <a:t>1. list(</a:t>
            </a:r>
            <a:r>
              <a:rPr lang="en-US" altLang="ko-KR" dirty="0">
                <a:solidFill>
                  <a:srgbClr val="FF0000"/>
                </a:solidFill>
              </a:rPr>
              <a:t>range(    1,20,3            )</a:t>
            </a:r>
            <a:r>
              <a:rPr lang="en-US" altLang="ko-KR" dirty="0"/>
              <a:t>) = [1, 4, 7, 10, 13, 16, 19]</a:t>
            </a: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2. list(</a:t>
            </a:r>
            <a:r>
              <a:rPr lang="en-US" altLang="ko-KR" dirty="0">
                <a:solidFill>
                  <a:srgbClr val="FF0000"/>
                </a:solidFill>
              </a:rPr>
              <a:t>range(      30,1,-7          )</a:t>
            </a:r>
            <a:r>
              <a:rPr lang="en-US" altLang="ko-KR" dirty="0"/>
              <a:t>) = [30, 23, 16, 9, 2]</a:t>
            </a: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3. 0</a:t>
            </a:r>
            <a:r>
              <a:rPr lang="ko-KR" altLang="en-US" dirty="0"/>
              <a:t>부터 </a:t>
            </a:r>
            <a:r>
              <a:rPr lang="en-US" altLang="ko-KR" dirty="0"/>
              <a:t>90</a:t>
            </a:r>
            <a:r>
              <a:rPr lang="ko-KR" altLang="en-US" dirty="0"/>
              <a:t>까지 </a:t>
            </a:r>
            <a:r>
              <a:rPr lang="en-US" altLang="ko-KR" dirty="0"/>
              <a:t>8</a:t>
            </a:r>
            <a:r>
              <a:rPr lang="ko-KR" altLang="en-US" dirty="0"/>
              <a:t>씩 증가하는 수열</a:t>
            </a:r>
          </a:p>
          <a:p>
            <a:pPr marL="0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-&gt; list(</a:t>
            </a:r>
            <a:r>
              <a:rPr lang="en-US" altLang="ko-KR" dirty="0">
                <a:solidFill>
                  <a:srgbClr val="FF0000"/>
                </a:solidFill>
              </a:rPr>
              <a:t>range(   0,91,8          )</a:t>
            </a:r>
            <a:r>
              <a:rPr lang="en-US" altLang="ko-KR" dirty="0"/>
              <a:t>) </a:t>
            </a: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4. 0</a:t>
            </a:r>
            <a:r>
              <a:rPr lang="ko-KR" altLang="en-US" dirty="0"/>
              <a:t>부터 </a:t>
            </a:r>
            <a:r>
              <a:rPr lang="en-US" altLang="ko-KR" dirty="0"/>
              <a:t>10</a:t>
            </a:r>
            <a:r>
              <a:rPr lang="ko-KR" altLang="en-US" dirty="0"/>
              <a:t>까지 </a:t>
            </a:r>
            <a:r>
              <a:rPr lang="en-US" altLang="ko-KR" dirty="0"/>
              <a:t>1</a:t>
            </a:r>
            <a:r>
              <a:rPr lang="ko-KR" altLang="en-US" dirty="0"/>
              <a:t>씩 증가하는 수열</a:t>
            </a:r>
          </a:p>
          <a:p>
            <a:pPr marL="0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-&gt; list(</a:t>
            </a:r>
            <a:r>
              <a:rPr lang="en-US" altLang="ko-KR" dirty="0">
                <a:solidFill>
                  <a:srgbClr val="FF0000"/>
                </a:solidFill>
              </a:rPr>
              <a:t>range(        0,11,1      )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1425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4]</a:t>
            </a: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12" name="내용 개체 틀 2"/>
          <p:cNvSpPr>
            <a:spLocks noGrp="1"/>
          </p:cNvSpPr>
          <p:nvPr>
            <p:ph idx="1"/>
          </p:nvPr>
        </p:nvSpPr>
        <p:spPr>
          <a:xfrm>
            <a:off x="755650" y="1517650"/>
            <a:ext cx="7759700" cy="4267200"/>
          </a:xfrm>
        </p:spPr>
        <p:txBody>
          <a:bodyPr/>
          <a:lstStyle/>
          <a:p>
            <a:r>
              <a:rPr lang="ko-KR" altLang="en-US" dirty="0"/>
              <a:t>테스트 결과가 나오도록 프로그램을 채우시오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프로그램</a:t>
            </a:r>
            <a:r>
              <a:rPr lang="en-US" altLang="ko-KR" dirty="0"/>
              <a:t>]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for number in range( 0,3,1   ):</a:t>
            </a:r>
          </a:p>
          <a:p>
            <a:pPr marL="482600" lvl="1" indent="0">
              <a:buNone/>
            </a:pPr>
            <a:r>
              <a:rPr lang="en-US" altLang="ko-KR" dirty="0"/>
              <a:t>      print(      number    )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테스트</a:t>
            </a:r>
            <a:r>
              <a:rPr lang="en-US" altLang="ko-KR" dirty="0"/>
              <a:t>]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---------------------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0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1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2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---------------------</a:t>
            </a:r>
          </a:p>
          <a:p>
            <a:pPr marL="482600" lvl="1" indent="0">
              <a:buNone/>
            </a:pP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6154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5]</a:t>
            </a: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574983" y="1079837"/>
            <a:ext cx="7759212" cy="5201940"/>
          </a:xfrm>
        </p:spPr>
        <p:txBody>
          <a:bodyPr>
            <a:noAutofit/>
          </a:bodyPr>
          <a:lstStyle/>
          <a:p>
            <a:r>
              <a:rPr lang="ko-KR" altLang="en-US" dirty="0"/>
              <a:t>다음 프로그램의 실행 결과를 예측하여 보자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프로그램</a:t>
            </a:r>
            <a:r>
              <a:rPr lang="en-US" altLang="ko-KR" dirty="0"/>
              <a:t>]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for spelling in 'PYTHON_SPELLING’:</a:t>
            </a:r>
          </a:p>
          <a:p>
            <a:pPr marL="482600" lvl="1" indent="0">
              <a:buNone/>
            </a:pPr>
            <a:r>
              <a:rPr lang="en-US" altLang="ko-KR" dirty="0"/>
              <a:t>	print(spelling + '*')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예측</a:t>
            </a:r>
            <a:r>
              <a:rPr lang="en-US" altLang="ko-KR" dirty="0"/>
              <a:t>]</a:t>
            </a: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P*</a:t>
            </a:r>
          </a:p>
          <a:p>
            <a:pPr marL="0" indent="0">
              <a:buNone/>
            </a:pPr>
            <a:r>
              <a:rPr lang="en-US" altLang="ko-KR" dirty="0"/>
              <a:t>Y*</a:t>
            </a:r>
          </a:p>
          <a:p>
            <a:pPr marL="0" indent="0">
              <a:buNone/>
            </a:pPr>
            <a:r>
              <a:rPr lang="en-US" altLang="ko-KR" dirty="0"/>
              <a:t>H*</a:t>
            </a:r>
          </a:p>
          <a:p>
            <a:pPr marL="0" indent="0">
              <a:buNone/>
            </a:pPr>
            <a:r>
              <a:rPr lang="en-US" altLang="ko-KR" dirty="0"/>
              <a:t>O*</a:t>
            </a:r>
          </a:p>
          <a:p>
            <a:pPr marL="0" indent="0">
              <a:buNone/>
            </a:pPr>
            <a:r>
              <a:rPr lang="en-US" altLang="ko-KR" dirty="0"/>
              <a:t>N*</a:t>
            </a:r>
          </a:p>
          <a:p>
            <a:pPr marL="0" indent="0">
              <a:buNone/>
            </a:pPr>
            <a:r>
              <a:rPr lang="en-US" altLang="ko-KR" dirty="0"/>
              <a:t>_*</a:t>
            </a:r>
          </a:p>
          <a:p>
            <a:pPr marL="0" indent="0">
              <a:buNone/>
            </a:pPr>
            <a:r>
              <a:rPr lang="en-US" altLang="ko-KR" dirty="0"/>
              <a:t>S*</a:t>
            </a:r>
          </a:p>
          <a:p>
            <a:pPr marL="0" indent="0">
              <a:buNone/>
            </a:pPr>
            <a:r>
              <a:rPr lang="en-US" altLang="ko-KR" dirty="0"/>
              <a:t>P*</a:t>
            </a:r>
          </a:p>
          <a:p>
            <a:pPr marL="0" indent="0">
              <a:buNone/>
            </a:pPr>
            <a:r>
              <a:rPr lang="en-US" altLang="ko-KR" dirty="0"/>
              <a:t>E*</a:t>
            </a:r>
          </a:p>
          <a:p>
            <a:pPr marL="0" indent="0">
              <a:buNone/>
            </a:pPr>
            <a:r>
              <a:rPr lang="en-US" altLang="ko-KR" dirty="0"/>
              <a:t>L*</a:t>
            </a:r>
          </a:p>
          <a:p>
            <a:pPr marL="0" indent="0">
              <a:buNone/>
            </a:pPr>
            <a:r>
              <a:rPr lang="en-US" altLang="ko-KR" dirty="0"/>
              <a:t>L*</a:t>
            </a:r>
          </a:p>
          <a:p>
            <a:pPr marL="0" indent="0">
              <a:buNone/>
            </a:pPr>
            <a:r>
              <a:rPr lang="en-US" altLang="ko-KR" dirty="0"/>
              <a:t>I*</a:t>
            </a:r>
          </a:p>
          <a:p>
            <a:pPr marL="0" indent="0">
              <a:buNone/>
            </a:pPr>
            <a:r>
              <a:rPr lang="en-US" altLang="ko-KR" dirty="0"/>
              <a:t>N*</a:t>
            </a:r>
          </a:p>
          <a:p>
            <a:pPr marL="0" indent="0">
              <a:buNone/>
            </a:pPr>
            <a:r>
              <a:rPr lang="en-US" altLang="ko-KR" dirty="0"/>
              <a:t>G*</a:t>
            </a:r>
          </a:p>
        </p:txBody>
      </p:sp>
    </p:spTree>
    <p:extLst>
      <p:ext uri="{BB962C8B-B14F-4D97-AF65-F5344CB8AC3E}">
        <p14:creationId xmlns:p14="http://schemas.microsoft.com/office/powerpoint/2010/main" val="1611701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6]</a:t>
            </a: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755650" y="1878013"/>
            <a:ext cx="7759700" cy="4478337"/>
          </a:xfrm>
        </p:spPr>
        <p:txBody>
          <a:bodyPr/>
          <a:lstStyle/>
          <a:p>
            <a:pPr latinLnBrk="0"/>
            <a:r>
              <a:rPr lang="ko-KR" altLang="en-US" dirty="0"/>
              <a:t>다음 프로그램의 실행 결과를 예측해보자</a:t>
            </a:r>
            <a:endParaRPr lang="pt-BR" altLang="ko-KR" dirty="0"/>
          </a:p>
          <a:p>
            <a:pPr marL="0" lvl="1" indent="0" latinLnBrk="0">
              <a:spcBef>
                <a:spcPct val="55000"/>
              </a:spcBef>
              <a:buNone/>
            </a:pPr>
            <a:r>
              <a:rPr lang="en-US" altLang="ko-KR" sz="1100" b="1" dirty="0">
                <a:solidFill>
                  <a:srgbClr val="77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ko-KR" sz="11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ko-KR" dirty="0"/>
              <a:t>for num in range(10, 20):</a:t>
            </a:r>
          </a:p>
          <a:p>
            <a:pPr marL="0" lvl="1" indent="0" latinLnBrk="0">
              <a:spcBef>
                <a:spcPct val="55000"/>
              </a:spcBef>
              <a:buNone/>
            </a:pPr>
            <a:r>
              <a:rPr lang="en-US" altLang="ko-KR" sz="1100" b="1" dirty="0">
                <a:solidFill>
                  <a:srgbClr val="77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r>
              <a:rPr lang="pt-BR" altLang="ko-KR" dirty="0"/>
              <a:t>	if (num%2 == 0) and (num%3 == 0):</a:t>
            </a:r>
          </a:p>
          <a:p>
            <a:pPr marL="0" lvl="1" indent="0" latinLnBrk="0">
              <a:spcBef>
                <a:spcPct val="55000"/>
              </a:spcBef>
              <a:buNone/>
            </a:pPr>
            <a:r>
              <a:rPr lang="en-US" altLang="ko-KR" sz="1100" b="1" dirty="0">
                <a:solidFill>
                  <a:srgbClr val="77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r>
              <a:rPr lang="pt-BR" altLang="ko-KR" dirty="0"/>
              <a:t>		print('6 x', num/6, '=', num )</a:t>
            </a:r>
          </a:p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55650" y="3655516"/>
            <a:ext cx="126669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답</a:t>
            </a:r>
            <a:r>
              <a:rPr lang="en-US" altLang="ko-KR" dirty="0">
                <a:solidFill>
                  <a:srgbClr val="FF0000"/>
                </a:solidFill>
              </a:rPr>
              <a:t>) 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6 x 1 = 6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6 x 2 = 12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6 x 3 = 18</a:t>
            </a:r>
          </a:p>
          <a:p>
            <a:endParaRPr lang="en-US" altLang="ko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445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1] while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12651"/>
            <a:ext cx="7759700" cy="466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544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1] while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98500" y="942487"/>
            <a:ext cx="7759700" cy="1885125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489514" y="2994406"/>
            <a:ext cx="8521136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</a:p>
          <a:p>
            <a:r>
              <a:rPr lang="en-US" altLang="ko-KR" sz="1100" dirty="0">
                <a:solidFill>
                  <a:srgbClr val="FF0000"/>
                </a:solidFill>
              </a:rPr>
              <a:t> </a:t>
            </a:r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num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2BBAC5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input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ko-KR" altLang="en-US" dirty="0">
                <a:solidFill>
                  <a:srgbClr val="89CA78"/>
                </a:solidFill>
                <a:latin typeface="Consolas" panose="020B0609020204030204" pitchFamily="49" charset="0"/>
              </a:rPr>
              <a:t>숫자를 입력해주세요 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1</a:t>
            </a:r>
            <a:r>
              <a:rPr lang="ko-KR" altLang="en-US" dirty="0">
                <a:solidFill>
                  <a:srgbClr val="89CA78"/>
                </a:solidFill>
                <a:latin typeface="Consolas" panose="020B0609020204030204" pitchFamily="49" charset="0"/>
              </a:rPr>
              <a:t>부터 모두 더해드리겠습니다</a:t>
            </a:r>
            <a:r>
              <a:rPr lang="en-US" altLang="ko-KR" dirty="0">
                <a:solidFill>
                  <a:srgbClr val="89CA78"/>
                </a:solidFill>
                <a:latin typeface="Consolas" panose="020B0609020204030204" pitchFamily="49" charset="0"/>
              </a:rPr>
              <a:t>.</a:t>
            </a:r>
            <a:r>
              <a:rPr lang="en-US" altLang="ko-KR" dirty="0">
                <a:solidFill>
                  <a:srgbClr val="98C378"/>
                </a:solidFill>
                <a:latin typeface="Consolas" panose="020B0609020204030204" pitchFamily="49" charset="0"/>
              </a:rPr>
              <a:t>"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))</a:t>
            </a:r>
            <a:endParaRPr lang="ko-KR" altLang="en-US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step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0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_sum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0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D55FDE"/>
                </a:solidFill>
                <a:latin typeface="Consolas" panose="020B0609020204030204" pitchFamily="49" charset="0"/>
              </a:rPr>
              <a:t>while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step </a:t>
            </a:r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&lt;=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BBBBBB"/>
                </a:solidFill>
                <a:latin typeface="Consolas" panose="020B0609020204030204" pitchFamily="49" charset="0"/>
              </a:rPr>
              <a:t>num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:</a:t>
            </a:r>
          </a:p>
          <a:p>
            <a:pPr lvl="1"/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_sum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+=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step</a:t>
            </a:r>
          </a:p>
          <a:p>
            <a:pPr lvl="1"/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step 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+=</a:t>
            </a:r>
            <a:r>
              <a:rPr lang="en-US" altLang="ko-KR" dirty="0">
                <a:solidFill>
                  <a:srgbClr val="BBBBBB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8985F"/>
                </a:solidFill>
                <a:latin typeface="Consolas" panose="020B0609020204030204" pitchFamily="49" charset="0"/>
              </a:rPr>
              <a:t>1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r>
              <a:rPr lang="en-US" altLang="ko-KR" dirty="0">
                <a:solidFill>
                  <a:srgbClr val="2BBAC5"/>
                </a:solidFill>
                <a:latin typeface="Consolas" panose="020B0609020204030204" pitchFamily="49" charset="0"/>
              </a:rPr>
              <a:t>print</a:t>
            </a:r>
            <a:r>
              <a:rPr lang="en-US" altLang="ko-KR" dirty="0">
                <a:solidFill>
                  <a:srgbClr val="AAB1C0"/>
                </a:solidFill>
                <a:latin typeface="Consolas" panose="020B0609020204030204" pitchFamily="49" charset="0"/>
              </a:rPr>
              <a:t>(_sum)</a:t>
            </a:r>
            <a:endParaRPr lang="en-US" altLang="ko-KR" dirty="0">
              <a:solidFill>
                <a:srgbClr val="BBBBBB"/>
              </a:solidFill>
              <a:latin typeface="Consolas" panose="020B0609020204030204" pitchFamily="49" charset="0"/>
            </a:endParaRPr>
          </a:p>
          <a:p>
            <a:pPr lvl="1"/>
            <a:endParaRPr lang="en-US" altLang="ko-KR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903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2888</TotalTime>
  <Words>545</Words>
  <Application>Microsoft Office PowerPoint</Application>
  <PresentationFormat>화면 슬라이드 쇼(4:3)</PresentationFormat>
  <Paragraphs>177</Paragraphs>
  <Slides>19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나눔고딕 ExtraBold</vt:lpstr>
      <vt:lpstr>Arial</vt:lpstr>
      <vt:lpstr>Wingdings</vt:lpstr>
      <vt:lpstr>Consolas</vt:lpstr>
      <vt:lpstr>Courier New</vt:lpstr>
      <vt:lpstr>나눔명조</vt:lpstr>
      <vt:lpstr>나눔고딕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booksr</dc:creator>
  <cp:lastModifiedBy> </cp:lastModifiedBy>
  <cp:revision>115</cp:revision>
  <dcterms:created xsi:type="dcterms:W3CDTF">2016-02-18T03:21:45Z</dcterms:created>
  <dcterms:modified xsi:type="dcterms:W3CDTF">2018-02-02T00:42:11Z</dcterms:modified>
</cp:coreProperties>
</file>

<file path=docProps/thumbnail.jpeg>
</file>